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95" r:id="rId2"/>
    <p:sldMasterId id="2147483857" r:id="rId3"/>
  </p:sldMasterIdLst>
  <p:notesMasterIdLst>
    <p:notesMasterId r:id="rId14"/>
  </p:notesMasterIdLst>
  <p:sldIdLst>
    <p:sldId id="610" r:id="rId4"/>
    <p:sldId id="613" r:id="rId5"/>
    <p:sldId id="611" r:id="rId6"/>
    <p:sldId id="612" r:id="rId7"/>
    <p:sldId id="601" r:id="rId8"/>
    <p:sldId id="603" r:id="rId9"/>
    <p:sldId id="604" r:id="rId10"/>
    <p:sldId id="605" r:id="rId11"/>
    <p:sldId id="606" r:id="rId12"/>
    <p:sldId id="600" r:id="rId1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420C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6" autoAdjust="0"/>
    <p:restoredTop sz="93556" autoAdjust="0"/>
  </p:normalViewPr>
  <p:slideViewPr>
    <p:cSldViewPr>
      <p:cViewPr varScale="1">
        <p:scale>
          <a:sx n="116" d="100"/>
          <a:sy n="116" d="100"/>
        </p:scale>
        <p:origin x="18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63594-4127-43C0-9680-5352462BE42D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47E50-9B70-47C5-9AD1-1C782CB39C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73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AE735-226E-44CF-B520-0A75BF8C0019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5BFF7-11E7-4189-9B72-8E6544A40BFB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6B903-A67D-4015-8BF4-FA5EA8C90706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70BC6-B2FC-4E37-A7A0-62F5BA0EC26F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3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821F0-729E-4689-A5A3-D8CE9ACD954C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5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A7A7A-7969-4232-A229-BD90B83D7F0D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38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E04D-3C32-479F-9E4C-C869F7F889AD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0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223FF-7107-4F61-A592-DA70D8DC7DCE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85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1973-2519-4279-A0C0-457C763CFBCE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33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B11B1-E4D8-425A-94A8-9D9AA8906835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11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EAB4B-1DC0-4BE1-A67D-7F3F1808F224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0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A4B92-359F-4035-A922-7168185888E8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A63-657D-41C6-AF7E-9C5A1B74B304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41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AC427-0B5B-4898-878C-F76F1A384317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64448-A096-4C50-B5DC-7984247BF5F9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4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DCCB-1DF7-469D-AD7F-E5BD0F6EAAE2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65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8E952-B34D-420E-9C96-CB33F31B6D4C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66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50301-AB85-4125-8822-61DDD99B597A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00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DF4EF-4588-46AF-8AEE-90870D10B05D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035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C9D7-145A-49DA-913F-52983278196C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78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91C40-F9AA-4AFF-AB4B-900F9EFB46B4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71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D4DA7-F887-46A7-A908-EFE53D525304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8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B4F6-929C-4623-9006-014F1080A97B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D07B-A377-4CD6-81F0-D445DD25958E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87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2241-3E1C-480B-87EC-4EA3A241F3EA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62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8B9FE-F933-4B83-8B5D-26B5ADD6EA6F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20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EF1A8-69A6-4B6B-847B-0CFC2F0DEF4D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82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A1251-8874-4C6A-859B-6C151EA63C3F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956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752BE-15D8-496B-9F83-7022FE837564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79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6266C-2C9F-4A65-BFAA-B4BEE31C1B3C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123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6A4C8-7FCE-408E-B2D1-D7ADA8B8FC03}" type="slidenum">
              <a:rPr lang="es-E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1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0F74E-E59D-4A2C-90CF-952CD239CF0E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40011-0793-4C1A-884C-0F72CEDCD9EB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B7004-E5A0-49E7-B040-7C26CFBF8E5E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DB10E-F95C-4F52-8905-A721D985A049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C77B3-0394-4C8B-9D07-FD1F112BCB30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F5A7F-1786-4A4E-A0D4-8E21E92FB8FD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9058229-12A4-4D0D-A414-BDB74AA705CF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5CFACE-2221-41C9-8EF0-9B7E869AB35C}" type="slidenum">
              <a:rPr lang="es-ES" altLang="es-ES">
                <a:solidFill>
                  <a:srgbClr val="000000"/>
                </a:solidFill>
                <a:cs typeface="+mn-cs"/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47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s-E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51CD3FC-EA78-4DD7-BF16-78D85B708ADA}" type="slidenum">
              <a:rPr lang="es-ES" altLang="es-ES">
                <a:solidFill>
                  <a:srgbClr val="000000"/>
                </a:solidFill>
                <a:cs typeface="+mn-cs"/>
              </a:rPr>
              <a:pPr>
                <a:defRPr/>
              </a:pPr>
              <a:t>‹Nº›</a:t>
            </a:fld>
            <a:endParaRPr lang="es-ES" altLang="es-E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2023%2012%2016%20AYUDAS%20RESOLUCION.pptx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agon.es/tramitador/-/tramite/inscripcion-registro-general-explotaciones-ganaderas/modificacion-del-registro-general-de-explotaciones-ganadera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8045" y="4230918"/>
            <a:ext cx="4162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S" b="1" dirty="0">
                <a:latin typeface="Arial" panose="020B0604020202020204" pitchFamily="34" charset="0"/>
              </a:rPr>
              <a:t>ALFREDO SANZ VILLALBA</a:t>
            </a:r>
          </a:p>
          <a:p>
            <a:r>
              <a:rPr lang="es-ES" altLang="es-ES" b="1" dirty="0">
                <a:latin typeface="Arial" panose="020B0604020202020204" pitchFamily="34" charset="0"/>
              </a:rPr>
              <a:t>Veterinario apícola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75656" y="476672"/>
            <a:ext cx="7200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Jornada Formativa </a:t>
            </a:r>
          </a:p>
          <a:p>
            <a:r>
              <a:rPr 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Cuarte de Huerva. 09/02/2024</a:t>
            </a:r>
          </a:p>
          <a:p>
            <a:endParaRPr lang="es-ES" altLang="es-E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altLang="es-E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CENTRO </a:t>
            </a:r>
            <a:r>
              <a:rPr lang="es-ES" altLang="es-ES" b="1" i="1" dirty="0">
                <a:latin typeface="Arial" panose="020B0604020202020204" pitchFamily="34" charset="0"/>
                <a:cs typeface="Arial" panose="020B0604020202020204" pitchFamily="34" charset="0"/>
              </a:rPr>
              <a:t>DISPENSACION DE MEDICAMENTOS </a:t>
            </a:r>
            <a:r>
              <a:rPr lang="es-ES" alt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“FARMACIA ARNA”</a:t>
            </a:r>
            <a:endParaRPr lang="es-ES" alt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MEDICAMENTOS GESTION </a:t>
            </a:r>
          </a:p>
        </p:txBody>
      </p:sp>
      <p:pic>
        <p:nvPicPr>
          <p:cNvPr id="8" name="Picture 9" descr="Logo arnanuev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5286388"/>
            <a:ext cx="108902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464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89" y="188640"/>
            <a:ext cx="9729081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7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algn="ctr"/>
            <a:r>
              <a:rPr lang="es-ES" altLang="es-ES" sz="3200" dirty="0" smtClean="0"/>
              <a:t>TRATTOS VARROA</a:t>
            </a:r>
            <a:r>
              <a:rPr lang="es-ES" altLang="es-ES" sz="3200" dirty="0" smtClean="0"/>
              <a:t>:</a:t>
            </a:r>
            <a:endParaRPr lang="es-ES" altLang="es-ES" sz="3200" dirty="0" smtClean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827088" y="981075"/>
          <a:ext cx="8208962" cy="5723006"/>
        </p:xfrm>
        <a:graphic>
          <a:graphicData uri="http://schemas.openxmlformats.org/drawingml/2006/table">
            <a:tbl>
              <a:tblPr/>
              <a:tblGrid>
                <a:gridCol w="2565299"/>
                <a:gridCol w="819098"/>
                <a:gridCol w="864101"/>
                <a:gridCol w="936109"/>
                <a:gridCol w="1008118"/>
                <a:gridCol w="1008118"/>
                <a:gridCol w="1008119"/>
              </a:tblGrid>
              <a:tr h="314311"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Medicamento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Cantidad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Colmenas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Dosis</a:t>
                      </a: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30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612 Recetas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</a:t>
                      </a:r>
                      <a:endParaRPr lang="es-ES" sz="20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AMICEL 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738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717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23641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36900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35850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smtClean="0">
                          <a:solidFill>
                            <a:srgbClr val="4309E7"/>
                          </a:solidFill>
                          <a:effectLst/>
                          <a:latin typeface="Verdana" panose="020B0604030504040204" pitchFamily="34" charset="0"/>
                        </a:rPr>
                        <a:t>AMICEL 250</a:t>
                      </a:r>
                      <a:endParaRPr lang="es-ES" sz="2000" b="1" i="0" u="none" strike="noStrike" dirty="0">
                        <a:solidFill>
                          <a:srgbClr val="4309E7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85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1050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1062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err="1" smtClean="0">
                          <a:solidFill>
                            <a:srgbClr val="4309E7"/>
                          </a:solidFill>
                          <a:effectLst/>
                          <a:latin typeface="Verdana" panose="020B0604030504040204" pitchFamily="34" charset="0"/>
                        </a:rPr>
                        <a:t>Api-Bioxal</a:t>
                      </a:r>
                      <a:r>
                        <a:rPr lang="pt-BR" sz="1700" b="1" i="0" u="none" strike="noStrike" dirty="0" smtClean="0">
                          <a:solidFill>
                            <a:srgbClr val="4309E7"/>
                          </a:solidFill>
                          <a:effectLst/>
                          <a:latin typeface="Verdana" panose="020B0604030504040204" pitchFamily="34" charset="0"/>
                        </a:rPr>
                        <a:t> 35 </a:t>
                      </a:r>
                      <a:r>
                        <a:rPr lang="es-ES" sz="1700" b="1" i="0" u="none" strike="noStrike" dirty="0" smtClean="0">
                          <a:solidFill>
                            <a:srgbClr val="4309E7"/>
                          </a:solidFill>
                          <a:effectLst/>
                          <a:latin typeface="Verdana" panose="020B0604030504040204" pitchFamily="34" charset="0"/>
                        </a:rPr>
                        <a:t>10/15</a:t>
                      </a:r>
                      <a:endParaRPr lang="es-ES" sz="1700" b="1" i="0" u="none" strike="noStrike" dirty="0">
                        <a:solidFill>
                          <a:srgbClr val="4309E7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170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195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255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309E7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Api-Bioxal175 </a:t>
                      </a:r>
                      <a:r>
                        <a:rPr kumimoji="0" lang="es-E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309E7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50/75</a:t>
                      </a:r>
                      <a:endParaRPr lang="es-ES" sz="2000" b="1" i="0" u="none" strike="noStrike" dirty="0">
                        <a:solidFill>
                          <a:srgbClr val="4309E7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271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300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300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276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309E7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Api-Bioxal350 </a:t>
                      </a:r>
                      <a:r>
                        <a:rPr kumimoji="0" lang="es-E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309E7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150</a:t>
                      </a:r>
                      <a:endParaRPr kumimoji="0" lang="es-ES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309E7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650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1000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2250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721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309E7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Api-BioxalGlicer5000</a:t>
                      </a:r>
                      <a:endParaRPr lang="es-ES" sz="1600" b="0" i="0" u="none" strike="noStrike" dirty="0">
                        <a:solidFill>
                          <a:srgbClr val="4309E7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2000" b="1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2000" b="1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APISTAN 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bolsa 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b="1" smtClean="0"/>
                        <a:t>0</a:t>
                      </a:r>
                      <a:endParaRPr lang="es-ES" sz="2000" b="1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2000" b="1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APITRAZ </a:t>
                      </a:r>
                      <a:r>
                        <a:rPr kumimoji="0" lang="es-E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bolsa 10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699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276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smtClean="0"/>
                        <a:t>3845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3495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1380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APIVAR. Bolsa 10 </a:t>
                      </a: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4320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3978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smtClean="0"/>
                        <a:t>21587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21600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19890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BAYVAROL 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TIRAS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1058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smtClean="0"/>
                        <a:t>275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275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1058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MAQs</a:t>
                      </a:r>
                      <a:endParaRPr lang="es-ES" sz="20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smtClean="0"/>
                        <a:t>110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OXIBEE 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botella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b="1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es-E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350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THYMOVAR 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Bolsa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smtClean="0"/>
                        <a:t>15</a:t>
                      </a:r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dirty="0"/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VarroMed </a:t>
                      </a:r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67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b="1" smtClean="0">
                          <a:solidFill>
                            <a:srgbClr val="FF0000"/>
                          </a:solidFill>
                        </a:rPr>
                        <a:t>3189</a:t>
                      </a:r>
                      <a:endParaRPr lang="es-E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1760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1340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14311">
                <a:tc>
                  <a:txBody>
                    <a:bodyPr/>
                    <a:lstStyle/>
                    <a:p>
                      <a:pPr algn="l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6235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6258</a:t>
                      </a:r>
                      <a:endParaRPr lang="es-E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55303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66912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63293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20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9160"/>
          </a:xfrm>
        </p:spPr>
        <p:txBody>
          <a:bodyPr/>
          <a:lstStyle/>
          <a:p>
            <a:r>
              <a:rPr lang="es-ES" dirty="0" smtClean="0"/>
              <a:t>TRATAMIENTOS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PROBLEMÁTICA DRAMATICA</a:t>
            </a:r>
          </a:p>
          <a:p>
            <a:pPr marL="400050" lvl="1" indent="0">
              <a:buNone/>
            </a:pPr>
            <a:r>
              <a:rPr lang="es-ES" dirty="0" smtClean="0"/>
              <a:t>Limitada oferta de moléculas</a:t>
            </a:r>
          </a:p>
          <a:p>
            <a:pPr marL="400050" lvl="1" indent="0">
              <a:buNone/>
            </a:pPr>
            <a:r>
              <a:rPr lang="es-ES" dirty="0" smtClean="0"/>
              <a:t>Resistencias</a:t>
            </a:r>
          </a:p>
          <a:p>
            <a:pPr marL="400050" lvl="1" indent="0">
              <a:buNone/>
            </a:pPr>
            <a:r>
              <a:rPr lang="es-ES" dirty="0" smtClean="0"/>
              <a:t>Adversidades climáticas  </a:t>
            </a:r>
          </a:p>
          <a:p>
            <a:pPr marL="0" indent="0">
              <a:buNone/>
            </a:pPr>
            <a:r>
              <a:rPr lang="es-ES" dirty="0" smtClean="0"/>
              <a:t>Video</a:t>
            </a:r>
          </a:p>
          <a:p>
            <a:r>
              <a:rPr lang="es-ES" dirty="0" smtClean="0"/>
              <a:t>JUSTIFICACIÓN AYUDAS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252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03176"/>
          </a:xfrm>
        </p:spPr>
        <p:txBody>
          <a:bodyPr/>
          <a:lstStyle/>
          <a:p>
            <a:r>
              <a:rPr lang="es-ES" sz="4000" dirty="0" smtClean="0"/>
              <a:t>FARMACIA ARNA:  Funcionamiento 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s-ES" dirty="0" smtClean="0"/>
              <a:t>DISPONIBILIDAD DE MEDICAMENTOS</a:t>
            </a:r>
          </a:p>
          <a:p>
            <a:r>
              <a:rPr lang="es-ES" dirty="0" smtClean="0"/>
              <a:t>PRESCRIPCION Igual Veterinario Arna</a:t>
            </a:r>
          </a:p>
          <a:p>
            <a:r>
              <a:rPr lang="es-ES" dirty="0" smtClean="0"/>
              <a:t>DISPENSACION: Desde Arna </a:t>
            </a:r>
          </a:p>
          <a:p>
            <a:r>
              <a:rPr lang="es-ES" dirty="0" smtClean="0"/>
              <a:t>ENVIO Y FACTURACION: </a:t>
            </a:r>
            <a:r>
              <a:rPr lang="es-ES" dirty="0"/>
              <a:t>Desde Arna </a:t>
            </a:r>
            <a:endParaRPr lang="es-ES" dirty="0" smtClean="0"/>
          </a:p>
          <a:p>
            <a:r>
              <a:rPr lang="es-ES" dirty="0" smtClean="0"/>
              <a:t>COBRO INTEGRO A LA COMPRA </a:t>
            </a:r>
          </a:p>
          <a:p>
            <a:r>
              <a:rPr lang="es-ES" dirty="0" smtClean="0"/>
              <a:t>DEVOLUCION EN OCTUBRE EN FUNCION DE AYUDAS CONCEDIDAS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505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8045" y="4230918"/>
            <a:ext cx="4162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S" b="1" dirty="0">
                <a:latin typeface="Arial" panose="020B0604020202020204" pitchFamily="34" charset="0"/>
              </a:rPr>
              <a:t>ALFREDO SANZ VILLALBA</a:t>
            </a:r>
          </a:p>
          <a:p>
            <a:r>
              <a:rPr lang="es-ES" altLang="es-ES" b="1" dirty="0">
                <a:latin typeface="Arial" panose="020B0604020202020204" pitchFamily="34" charset="0"/>
              </a:rPr>
              <a:t>Veterinario apícola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08644" y="1772816"/>
            <a:ext cx="621510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Jornada Formativa </a:t>
            </a:r>
          </a:p>
          <a:p>
            <a:r>
              <a:rPr 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Cuarte de Huerva. 09/02/2024</a:t>
            </a:r>
          </a:p>
          <a:p>
            <a:r>
              <a:rPr 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REGA</a:t>
            </a:r>
          </a:p>
          <a:p>
            <a:r>
              <a:rPr lang="es-ES" alt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DECLARACION ANUAL DEL CENSO</a:t>
            </a:r>
          </a:p>
          <a:p>
            <a:r>
              <a:rPr lang="es-ES" altLang="es-E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ACTUALIZACION DE LA CAPACIDAD</a:t>
            </a:r>
          </a:p>
          <a:p>
            <a:endParaRPr lang="es-ES" alt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9" descr="Logo arnanuev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5286388"/>
            <a:ext cx="108902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19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424" y="19326"/>
            <a:ext cx="7772400" cy="803176"/>
          </a:xfrm>
        </p:spPr>
        <p:txBody>
          <a:bodyPr/>
          <a:lstStyle/>
          <a:p>
            <a:r>
              <a:rPr lang="es-ES" sz="4000" dirty="0" smtClean="0"/>
              <a:t>REGA:  DECLARACION ANUAL 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2635" y="692696"/>
            <a:ext cx="7772400" cy="4752528"/>
          </a:xfrm>
        </p:spPr>
        <p:txBody>
          <a:bodyPr/>
          <a:lstStyle/>
          <a:p>
            <a:r>
              <a:rPr lang="es-ES" b="1" dirty="0" smtClean="0"/>
              <a:t>Obligatorio</a:t>
            </a:r>
            <a:r>
              <a:rPr lang="es-ES" dirty="0" smtClean="0"/>
              <a:t>. Vinculado a ayudas </a:t>
            </a:r>
          </a:p>
          <a:p>
            <a:pPr marL="0" indent="0">
              <a:buNone/>
            </a:pPr>
            <a:r>
              <a:rPr lang="es-ES" dirty="0" smtClean="0"/>
              <a:t>El numero de colmenas declarado en Arna siempre tiene que ser superior</a:t>
            </a:r>
          </a:p>
          <a:p>
            <a:r>
              <a:rPr lang="es-ES" dirty="0" smtClean="0"/>
              <a:t>Presentar </a:t>
            </a:r>
            <a:r>
              <a:rPr lang="es-ES" b="1" dirty="0" smtClean="0"/>
              <a:t>hasta el 29 de febrero </a:t>
            </a:r>
            <a:r>
              <a:rPr lang="es-ES" dirty="0" smtClean="0"/>
              <a:t>(Flex)</a:t>
            </a:r>
          </a:p>
          <a:p>
            <a:r>
              <a:rPr lang="es-ES" dirty="0" smtClean="0"/>
              <a:t>Donde: </a:t>
            </a:r>
          </a:p>
          <a:p>
            <a:pPr marL="0" indent="0">
              <a:buNone/>
            </a:pPr>
            <a:r>
              <a:rPr lang="es-ES" dirty="0" smtClean="0"/>
              <a:t>Tramitador Online: </a:t>
            </a:r>
            <a:r>
              <a:rPr lang="es-ES" dirty="0" err="1" smtClean="0"/>
              <a:t>Certif</a:t>
            </a:r>
            <a:r>
              <a:rPr lang="es-ES" dirty="0" smtClean="0"/>
              <a:t> digital </a:t>
            </a:r>
          </a:p>
          <a:p>
            <a:pPr marL="0" indent="0">
              <a:buNone/>
            </a:pPr>
            <a:r>
              <a:rPr lang="es-ES" dirty="0" smtClean="0"/>
              <a:t>OCA: Impreso </a:t>
            </a:r>
            <a:r>
              <a:rPr lang="es-ES" dirty="0" err="1" smtClean="0"/>
              <a:t>Analogico</a:t>
            </a:r>
            <a:r>
              <a:rPr lang="es-ES" dirty="0" smtClean="0"/>
              <a:t>. Impreso digital</a:t>
            </a:r>
          </a:p>
          <a:p>
            <a:pPr marL="0" indent="0">
              <a:buNone/>
            </a:pPr>
            <a:r>
              <a:rPr lang="es-ES" dirty="0" smtClean="0"/>
              <a:t>Arna con autorización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858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424" y="19326"/>
            <a:ext cx="7772400" cy="803176"/>
          </a:xfrm>
        </p:spPr>
        <p:txBody>
          <a:bodyPr/>
          <a:lstStyle/>
          <a:p>
            <a:r>
              <a:rPr lang="es-ES" sz="4000" dirty="0" smtClean="0"/>
              <a:t>REGA:  DECLARACION ANUAL 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2635" y="692696"/>
            <a:ext cx="7772400" cy="432048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Tramitador Online: </a:t>
            </a:r>
            <a:r>
              <a:rPr lang="es-ES" dirty="0" err="1" smtClean="0"/>
              <a:t>Certif</a:t>
            </a:r>
            <a:r>
              <a:rPr lang="es-ES" dirty="0" smtClean="0"/>
              <a:t> digital </a:t>
            </a:r>
          </a:p>
          <a:p>
            <a:pPr marL="0" indent="0">
              <a:buNone/>
            </a:pPr>
            <a:r>
              <a:rPr lang="es-ES" dirty="0" smtClean="0"/>
              <a:t>Procedimiento 9770</a:t>
            </a:r>
          </a:p>
          <a:p>
            <a:pPr marL="0" indent="0">
              <a:buNone/>
            </a:pPr>
            <a:r>
              <a:rPr lang="es-ES" b="1" dirty="0">
                <a:hlinkClick r:id="rId2" action="ppaction://hlinkpres?slideindex=1&amp;slidetitle="/>
              </a:rPr>
              <a:t>https://www.aragon.es/tramitador/-/tramite/inscripcion-registro-general-explotaciones-ganaderas/declaracion-censo-de-explotacion-ganadera-y-especies-ganaderas-de-nucleos-zoologicos</a:t>
            </a: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Enlace en correo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3881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351" y="9540"/>
            <a:ext cx="8712968" cy="921894"/>
          </a:xfrm>
        </p:spPr>
        <p:txBody>
          <a:bodyPr/>
          <a:lstStyle/>
          <a:p>
            <a:r>
              <a:rPr lang="es-ES" sz="4000" dirty="0" smtClean="0"/>
              <a:t>ACTUALIZACION </a:t>
            </a:r>
            <a:r>
              <a:rPr lang="es-ES" sz="4000" b="1" dirty="0" smtClean="0"/>
              <a:t>CAPACIDAD</a:t>
            </a:r>
            <a:r>
              <a:rPr lang="es-ES" sz="4000" dirty="0" smtClean="0"/>
              <a:t> 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2635" y="836712"/>
            <a:ext cx="7772400" cy="494583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Evidente en especies con base territorial /física </a:t>
            </a:r>
            <a:r>
              <a:rPr lang="es-ES" b="1" dirty="0" smtClean="0"/>
              <a:t>COSNTRUCCIONES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b="1" dirty="0" err="1" smtClean="0"/>
              <a:t>Actualizacion</a:t>
            </a:r>
            <a:r>
              <a:rPr lang="es-ES" b="1" dirty="0" smtClean="0"/>
              <a:t> en </a:t>
            </a:r>
            <a:r>
              <a:rPr lang="es-ES" b="1" dirty="0" err="1" smtClean="0"/>
              <a:t>Aragon</a:t>
            </a: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Documentación exigida; </a:t>
            </a:r>
            <a:r>
              <a:rPr lang="es-ES" dirty="0" err="1" smtClean="0"/>
              <a:t>Autorizacion</a:t>
            </a:r>
            <a:r>
              <a:rPr lang="es-ES" dirty="0" smtClean="0"/>
              <a:t> ayuntamientos:   </a:t>
            </a:r>
            <a:r>
              <a:rPr lang="es-ES" b="1" dirty="0" smtClean="0"/>
              <a:t>Inviable</a:t>
            </a:r>
            <a:r>
              <a:rPr lang="es-ES" dirty="0" smtClean="0"/>
              <a:t>  salvo amiguismos o </a:t>
            </a:r>
            <a:r>
              <a:rPr lang="es-ES" dirty="0" err="1" smtClean="0"/>
              <a:t>buenafe</a:t>
            </a:r>
            <a:r>
              <a:rPr lang="es-ES" dirty="0" smtClean="0"/>
              <a:t> municipal</a:t>
            </a:r>
          </a:p>
          <a:p>
            <a:pPr marL="0" indent="0">
              <a:buNone/>
            </a:pPr>
            <a:r>
              <a:rPr lang="es-ES" b="1" dirty="0" smtClean="0"/>
              <a:t>En el resto de </a:t>
            </a:r>
            <a:r>
              <a:rPr lang="es-ES" b="1" dirty="0" err="1" smtClean="0"/>
              <a:t>Autonomias</a:t>
            </a:r>
            <a:r>
              <a:rPr lang="es-ES" b="1" dirty="0" smtClean="0"/>
              <a:t>: “</a:t>
            </a:r>
            <a:r>
              <a:rPr lang="es-ES" dirty="0" smtClean="0"/>
              <a:t>Sin papeleo”</a:t>
            </a:r>
          </a:p>
          <a:p>
            <a:pPr marL="0" indent="0">
              <a:buNone/>
            </a:pPr>
            <a:r>
              <a:rPr lang="es-ES" dirty="0" smtClean="0"/>
              <a:t>Fuente de conflictos: Ayudas. Incumplimiento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872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351" y="9540"/>
            <a:ext cx="8712968" cy="921894"/>
          </a:xfrm>
        </p:spPr>
        <p:txBody>
          <a:bodyPr/>
          <a:lstStyle/>
          <a:p>
            <a:r>
              <a:rPr lang="es-ES" sz="4000" dirty="0" smtClean="0"/>
              <a:t>ACTUALIZACION </a:t>
            </a:r>
            <a:r>
              <a:rPr lang="es-ES" sz="4000" b="1" dirty="0" smtClean="0"/>
              <a:t>CAPACIDAD</a:t>
            </a:r>
            <a:r>
              <a:rPr lang="es-ES" sz="4000" dirty="0" smtClean="0"/>
              <a:t> 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2635" y="931434"/>
            <a:ext cx="7772400" cy="4752528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Tramitador Online: </a:t>
            </a:r>
            <a:r>
              <a:rPr lang="es-ES" dirty="0" err="1"/>
              <a:t>Certif</a:t>
            </a:r>
            <a:r>
              <a:rPr lang="es-ES" dirty="0"/>
              <a:t> digital </a:t>
            </a:r>
          </a:p>
          <a:p>
            <a:pPr marL="0" indent="0">
              <a:buNone/>
            </a:pPr>
            <a:r>
              <a:rPr lang="es-ES" dirty="0"/>
              <a:t>Procedimiento </a:t>
            </a:r>
            <a:r>
              <a:rPr lang="es-ES" dirty="0" smtClean="0"/>
              <a:t>9766</a:t>
            </a:r>
            <a:endParaRPr lang="es-ES" dirty="0"/>
          </a:p>
          <a:p>
            <a:pPr marL="0" indent="0">
              <a:buNone/>
            </a:pPr>
            <a:r>
              <a:rPr lang="es-ES" dirty="0">
                <a:hlinkClick r:id="rId2"/>
              </a:rPr>
              <a:t>https://www.aragon.es/tramitador/-/tramite/inscripcion-registro-general-explotaciones-ganaderas/modificacion-del-registro-general-de-explotaciones-ganaderas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Enlace </a:t>
            </a:r>
            <a:r>
              <a:rPr lang="es-ES" dirty="0"/>
              <a:t>en correo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577365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3433</TotalTime>
  <Words>336</Words>
  <Application>Microsoft Office PowerPoint</Application>
  <PresentationFormat>Presentación en pantalla (4:3)</PresentationFormat>
  <Paragraphs>155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Diseño personalizado</vt:lpstr>
      <vt:lpstr>1_Diseño predeterminado</vt:lpstr>
      <vt:lpstr>4_Diseño predeterminado</vt:lpstr>
      <vt:lpstr>Presentación de PowerPoint</vt:lpstr>
      <vt:lpstr>TRATTOS VARROA:</vt:lpstr>
      <vt:lpstr>TRATAMIENTOS</vt:lpstr>
      <vt:lpstr>FARMACIA ARNA:  Funcionamiento </vt:lpstr>
      <vt:lpstr>Presentación de PowerPoint</vt:lpstr>
      <vt:lpstr>REGA:  DECLARACION ANUAL </vt:lpstr>
      <vt:lpstr>REGA:  DECLARACION ANUAL </vt:lpstr>
      <vt:lpstr>ACTUALIZACION CAPACIDAD </vt:lpstr>
      <vt:lpstr>ACTUALIZACION CAPACIDAD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Administrador</dc:creator>
  <cp:lastModifiedBy>arantza aranda martinez</cp:lastModifiedBy>
  <cp:revision>256</cp:revision>
  <dcterms:created xsi:type="dcterms:W3CDTF">1601-01-01T00:00:00Z</dcterms:created>
  <dcterms:modified xsi:type="dcterms:W3CDTF">2024-02-17T09:20:14Z</dcterms:modified>
</cp:coreProperties>
</file>